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0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7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7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3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5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C0E9C-A239-4FFF-AE54-7203F7D1C0E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F85C4-4184-4CD0-8421-8654898D6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3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Selection (2)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Noise Filtering Part</a:t>
            </a:r>
          </a:p>
        </p:txBody>
      </p:sp>
    </p:spTree>
    <p:extLst>
      <p:ext uri="{BB962C8B-B14F-4D97-AF65-F5344CB8AC3E}">
        <p14:creationId xmlns:p14="http://schemas.microsoft.com/office/powerpoint/2010/main" val="195460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6E0A-5725-4546-A80B-DE9157F1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9797-7617-4978-AA94-887F2798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optimal threshold for Model 4 </a:t>
            </a:r>
          </a:p>
          <a:p>
            <a:pPr lvl="1"/>
            <a:r>
              <a:rPr lang="en-US" dirty="0"/>
              <a:t>[0.6, 0.7]</a:t>
            </a:r>
          </a:p>
          <a:p>
            <a:r>
              <a:rPr lang="en-US" dirty="0" err="1">
                <a:solidFill>
                  <a:srgbClr val="FF0000"/>
                </a:solidFill>
              </a:rPr>
              <a:t>Logsoftmax</a:t>
            </a:r>
            <a:r>
              <a:rPr lang="en-US" dirty="0"/>
              <a:t> vs </a:t>
            </a:r>
            <a:r>
              <a:rPr lang="en-US" dirty="0" err="1">
                <a:solidFill>
                  <a:srgbClr val="0070C0"/>
                </a:solidFill>
              </a:rPr>
              <a:t>softmax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6C5E4-6459-4FF8-AB60-609A8270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5439"/>
            <a:ext cx="12192000" cy="13336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4F6399-1077-4C4A-8500-DF5F847B58A7}"/>
              </a:ext>
            </a:extLst>
          </p:cNvPr>
          <p:cNvSpPr/>
          <p:nvPr/>
        </p:nvSpPr>
        <p:spPr>
          <a:xfrm>
            <a:off x="2618916" y="3765439"/>
            <a:ext cx="2024108" cy="1333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3EBE3-C165-4614-8520-495166AC22FB}"/>
              </a:ext>
            </a:extLst>
          </p:cNvPr>
          <p:cNvSpPr/>
          <p:nvPr/>
        </p:nvSpPr>
        <p:spPr>
          <a:xfrm>
            <a:off x="4678533" y="3765438"/>
            <a:ext cx="1944210" cy="13336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/>
          <p:cNvSpPr/>
          <p:nvPr/>
        </p:nvSpPr>
        <p:spPr>
          <a:xfrm>
            <a:off x="1443901" y="1562793"/>
            <a:ext cx="1278450" cy="30004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443901" y="3427783"/>
            <a:ext cx="1278450" cy="3164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923607" y="3400148"/>
            <a:ext cx="8179724" cy="3366411"/>
          </a:xfrm>
          <a:prstGeom prst="roundRect">
            <a:avLst>
              <a:gd name="adj" fmla="val 876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671753" y="366946"/>
            <a:ext cx="6010102" cy="2642261"/>
          </a:xfrm>
          <a:prstGeom prst="roundRect">
            <a:avLst>
              <a:gd name="adj" fmla="val 128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(1)</a:t>
            </a:r>
          </a:p>
        </p:txBody>
      </p:sp>
      <p:pic>
        <p:nvPicPr>
          <p:cNvPr id="5" name="Picture 4" descr="Check out Machine Learning icon created by Angela | Machine learning, Icon  creator, Projec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74" y="1690688"/>
            <a:ext cx="619396" cy="61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765774" y="3467400"/>
            <a:ext cx="655322" cy="648781"/>
            <a:chOff x="5866504" y="1675248"/>
            <a:chExt cx="910629" cy="901539"/>
          </a:xfrm>
        </p:grpSpPr>
        <p:pic>
          <p:nvPicPr>
            <p:cNvPr id="40" name="Picture 4" descr="Check out Machine Learning icon created by Angela | Machine learning, Icon  creator, Projec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504" y="1716813"/>
              <a:ext cx="859974" cy="85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Bookmark icon - Icons8 Flat Color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071" y="1675248"/>
              <a:ext cx="412062" cy="412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765774" y="5295613"/>
            <a:ext cx="706590" cy="665381"/>
            <a:chOff x="9443805" y="1675248"/>
            <a:chExt cx="957373" cy="901539"/>
          </a:xfrm>
        </p:grpSpPr>
        <p:pic>
          <p:nvPicPr>
            <p:cNvPr id="38" name="Picture 4" descr="Check out Machine Learning icon created by Angela | Machine learning, Icon  creator, Projec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3805" y="1716813"/>
              <a:ext cx="859974" cy="859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6" descr="Prizes Icon #306177 - Free Icons Librar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778" y="1675248"/>
              <a:ext cx="390400" cy="39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1581147" y="2307006"/>
            <a:ext cx="988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BUILT MODEL</a:t>
            </a:r>
            <a:br>
              <a:rPr lang="en-US" sz="1100" b="1" dirty="0"/>
            </a:br>
            <a:r>
              <a:rPr lang="en-US" sz="1100" b="1" dirty="0"/>
              <a:t>(59)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8585" y="4132378"/>
            <a:ext cx="1313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SELECTED MODEL</a:t>
            </a:r>
            <a:br>
              <a:rPr lang="en-US" sz="1100" b="1" dirty="0"/>
            </a:br>
            <a:r>
              <a:rPr lang="en-US" sz="1100" b="1" dirty="0"/>
              <a:t>(5)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3901" y="5991671"/>
            <a:ext cx="1278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QUALITATIVE-RANKED MODEL (5)</a:t>
            </a:r>
          </a:p>
        </p:txBody>
      </p:sp>
      <p:sp>
        <p:nvSpPr>
          <p:cNvPr id="42" name="아래쪽 화살표 41"/>
          <p:cNvSpPr/>
          <p:nvPr/>
        </p:nvSpPr>
        <p:spPr>
          <a:xfrm>
            <a:off x="2028615" y="2776713"/>
            <a:ext cx="109021" cy="6234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아래쪽 화살표 42"/>
          <p:cNvSpPr/>
          <p:nvPr/>
        </p:nvSpPr>
        <p:spPr>
          <a:xfrm>
            <a:off x="2032120" y="4578097"/>
            <a:ext cx="109021" cy="6234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405" y="593947"/>
            <a:ext cx="5164994" cy="219348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810" y="3583620"/>
            <a:ext cx="7634001" cy="30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56" grpId="0" animBg="1"/>
      <p:bldP spid="9" grpId="0"/>
      <p:bldP spid="10" grpId="0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(2)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</a:t>
            </a:r>
          </a:p>
          <a:p>
            <a:pPr lvl="1"/>
            <a:r>
              <a:rPr lang="en-US" dirty="0"/>
              <a:t>Misclassified NOISE images (1 -&gt; 0)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88" y="2721613"/>
            <a:ext cx="2423377" cy="1774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04" y="2721612"/>
            <a:ext cx="2434336" cy="1778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560" y="2717846"/>
            <a:ext cx="2423376" cy="17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1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ISSUE 1: Misclassified NOISE images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786592"/>
              </p:ext>
            </p:extLst>
          </p:nvPr>
        </p:nvGraphicFramePr>
        <p:xfrm>
          <a:off x="646684" y="3803159"/>
          <a:ext cx="2836026" cy="2182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71">
                  <a:extLst>
                    <a:ext uri="{9D8B030D-6E8A-4147-A177-3AD203B41FA5}">
                      <a16:colId xmlns:a16="http://schemas.microsoft.com/office/drawing/2014/main" val="2816819070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02731812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76955156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78124746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1484604213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066542740"/>
                    </a:ext>
                  </a:extLst>
                </a:gridCol>
              </a:tblGrid>
              <a:tr h="27061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99081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500839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6464456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814829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854275"/>
                  </a:ext>
                </a:extLst>
              </a:tr>
              <a:tr h="3292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6175455"/>
                  </a:ext>
                </a:extLst>
              </a:tr>
              <a:tr h="3292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318088"/>
                  </a:ext>
                </a:extLst>
              </a:tr>
            </a:tbl>
          </a:graphicData>
        </a:graphic>
      </p:graphicFrame>
      <p:graphicFrame>
        <p:nvGraphicFramePr>
          <p:cNvPr id="8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707637"/>
              </p:ext>
            </p:extLst>
          </p:nvPr>
        </p:nvGraphicFramePr>
        <p:xfrm>
          <a:off x="4617397" y="3803159"/>
          <a:ext cx="2836026" cy="2182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71">
                  <a:extLst>
                    <a:ext uri="{9D8B030D-6E8A-4147-A177-3AD203B41FA5}">
                      <a16:colId xmlns:a16="http://schemas.microsoft.com/office/drawing/2014/main" val="2816819070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02731812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76955156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78124746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1484604213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066542740"/>
                    </a:ext>
                  </a:extLst>
                </a:gridCol>
              </a:tblGrid>
              <a:tr h="27061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99081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500839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6464456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814829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854275"/>
                  </a:ext>
                </a:extLst>
              </a:tr>
              <a:tr h="3292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6175455"/>
                  </a:ext>
                </a:extLst>
              </a:tr>
              <a:tr h="3292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6441813"/>
                  </a:ext>
                </a:extLst>
              </a:tr>
            </a:tbl>
          </a:graphicData>
        </a:graphic>
      </p:graphicFrame>
      <p:graphicFrame>
        <p:nvGraphicFramePr>
          <p:cNvPr id="9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565198"/>
              </p:ext>
            </p:extLst>
          </p:nvPr>
        </p:nvGraphicFramePr>
        <p:xfrm>
          <a:off x="8729427" y="3803159"/>
          <a:ext cx="2836026" cy="2182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71">
                  <a:extLst>
                    <a:ext uri="{9D8B030D-6E8A-4147-A177-3AD203B41FA5}">
                      <a16:colId xmlns:a16="http://schemas.microsoft.com/office/drawing/2014/main" val="2816819070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02731812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76955156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781247465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1484604213"/>
                    </a:ext>
                  </a:extLst>
                </a:gridCol>
                <a:gridCol w="472671">
                  <a:extLst>
                    <a:ext uri="{9D8B030D-6E8A-4147-A177-3AD203B41FA5}">
                      <a16:colId xmlns:a16="http://schemas.microsoft.com/office/drawing/2014/main" val="2066542740"/>
                    </a:ext>
                  </a:extLst>
                </a:gridCol>
              </a:tblGrid>
              <a:tr h="27061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99081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500839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6464456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814829"/>
                  </a:ext>
                </a:extLst>
              </a:tr>
              <a:tr h="2706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854275"/>
                  </a:ext>
                </a:extLst>
              </a:tr>
              <a:tr h="3292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6175455"/>
                  </a:ext>
                </a:extLst>
              </a:tr>
              <a:tr h="3292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26155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8-0000-0900-000002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46" y="1760681"/>
            <a:ext cx="3211508" cy="11810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848" y="3513021"/>
            <a:ext cx="22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 TABLE (NOISE)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8715" y="3510496"/>
            <a:ext cx="22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ACCEPTABLE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1361" y="3510496"/>
            <a:ext cx="294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RESULT TABLE (NOISE)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6950" y="4192791"/>
            <a:ext cx="60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4560" y="4194442"/>
            <a:ext cx="60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5402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5133737" y="2788676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133737" y="3103383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33737" y="3428265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33737" y="3751444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133737" y="4075911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75515" y="3107785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90428" y="2780363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182115" y="3095070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182115" y="3419952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182115" y="3743131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90428" y="4067598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023893" y="3099472"/>
            <a:ext cx="603300" cy="31588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18824" y="2776452"/>
            <a:ext cx="603300" cy="31588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8824" y="3096674"/>
            <a:ext cx="603300" cy="31588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522124" y="3416041"/>
            <a:ext cx="603300" cy="31588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18824" y="3742481"/>
            <a:ext cx="603300" cy="31588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22124" y="4068540"/>
            <a:ext cx="603300" cy="31588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ISSUE 1: Misclassified NOISE images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66490" y="5101772"/>
            <a:ext cx="2370513" cy="25047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46346" y="5600866"/>
            <a:ext cx="2137757" cy="24653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12712" y="1799463"/>
            <a:ext cx="18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SUMMARY TABLE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998" y="4928465"/>
            <a:ext cx="61092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Highest number of group found: M4 &gt; M5 &gt; M2 &gt; M3 &gt; M1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0998" y="5438586"/>
            <a:ext cx="599699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Least number of noise found: M1 &gt; M4 &gt; M3 &gt; M2 &gt; M5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7442"/>
              </p:ext>
            </p:extLst>
          </p:nvPr>
        </p:nvGraphicFramePr>
        <p:xfrm>
          <a:off x="810998" y="2137059"/>
          <a:ext cx="10427808" cy="2245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777">
                  <a:extLst>
                    <a:ext uri="{9D8B030D-6E8A-4147-A177-3AD203B41FA5}">
                      <a16:colId xmlns:a16="http://schemas.microsoft.com/office/drawing/2014/main" val="2139521951"/>
                    </a:ext>
                  </a:extLst>
                </a:gridCol>
                <a:gridCol w="705016">
                  <a:extLst>
                    <a:ext uri="{9D8B030D-6E8A-4147-A177-3AD203B41FA5}">
                      <a16:colId xmlns:a16="http://schemas.microsoft.com/office/drawing/2014/main" val="951947769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1465111605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2444504524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1079130868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604163730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3895816672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29015871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2345851804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350962581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1866710396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2642336805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2994686818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2978939080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636352609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3815309632"/>
                    </a:ext>
                  </a:extLst>
                </a:gridCol>
                <a:gridCol w="610601">
                  <a:extLst>
                    <a:ext uri="{9D8B030D-6E8A-4147-A177-3AD203B41FA5}">
                      <a16:colId xmlns:a16="http://schemas.microsoft.com/office/drawing/2014/main" val="1663782201"/>
                    </a:ext>
                  </a:extLst>
                </a:gridCol>
              </a:tblGrid>
              <a:tr h="320783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#group found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#noise found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#noise found (new)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7268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Slide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#group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608609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330140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8377885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4498564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9787134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1938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49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모서리가 둥근 직사각형 63"/>
          <p:cNvSpPr/>
          <p:nvPr/>
        </p:nvSpPr>
        <p:spPr>
          <a:xfrm>
            <a:off x="5650495" y="4131425"/>
            <a:ext cx="4657794" cy="2061558"/>
          </a:xfrm>
          <a:prstGeom prst="roundRect">
            <a:avLst>
              <a:gd name="adj" fmla="val 1354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ISSUE 1: Misclassified NOISE images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77600" y="2967643"/>
            <a:ext cx="1886989" cy="11637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577596" y="4968568"/>
            <a:ext cx="1886989" cy="5652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Argmax</a:t>
            </a:r>
            <a:r>
              <a:rPr lang="en-US" dirty="0"/>
              <a:t>(output)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7799" y="4288386"/>
            <a:ext cx="143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softmax</a:t>
            </a:r>
            <a:r>
              <a:rPr lang="en-US" sz="1400" dirty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59" y="1642080"/>
            <a:ext cx="1301465" cy="952044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9" idx="2"/>
            <a:endCxn id="4" idx="0"/>
          </p:cNvCxnSpPr>
          <p:nvPr/>
        </p:nvCxnSpPr>
        <p:spPr>
          <a:xfrm>
            <a:off x="2521092" y="2594124"/>
            <a:ext cx="3" cy="37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2"/>
            <a:endCxn id="5" idx="0"/>
          </p:cNvCxnSpPr>
          <p:nvPr/>
        </p:nvCxnSpPr>
        <p:spPr>
          <a:xfrm flipH="1">
            <a:off x="2521091" y="4131425"/>
            <a:ext cx="4" cy="83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평행 사변형 14"/>
          <p:cNvSpPr/>
          <p:nvPr/>
        </p:nvSpPr>
        <p:spPr>
          <a:xfrm>
            <a:off x="1577596" y="6040147"/>
            <a:ext cx="1886989" cy="568471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</a:t>
            </a:r>
          </a:p>
          <a:p>
            <a:pPr algn="ctr"/>
            <a:r>
              <a:rPr lang="en-US" dirty="0"/>
              <a:t>(0 or 1)</a:t>
            </a:r>
          </a:p>
        </p:txBody>
      </p:sp>
      <p:cxnSp>
        <p:nvCxnSpPr>
          <p:cNvPr id="17" name="직선 화살표 연결선 16"/>
          <p:cNvCxnSpPr>
            <a:stCxn id="5" idx="2"/>
            <a:endCxn id="15" idx="0"/>
          </p:cNvCxnSpPr>
          <p:nvPr/>
        </p:nvCxnSpPr>
        <p:spPr>
          <a:xfrm>
            <a:off x="2521091" y="5533833"/>
            <a:ext cx="0" cy="50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266272" y="2876496"/>
            <a:ext cx="1886989" cy="329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266271" y="3635687"/>
            <a:ext cx="1886989" cy="3725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Argmax</a:t>
            </a:r>
            <a:r>
              <a:rPr lang="en-US" dirty="0"/>
              <a:t>(output)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59035" y="3263629"/>
            <a:ext cx="143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 (</a:t>
            </a:r>
            <a:r>
              <a:rPr lang="en-US" sz="1400" dirty="0" err="1"/>
              <a:t>softmax</a:t>
            </a:r>
            <a:r>
              <a:rPr lang="en-US" sz="1400" dirty="0"/>
              <a:t>)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35" y="1690688"/>
            <a:ext cx="1301465" cy="952044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4" idx="2"/>
            <a:endCxn id="21" idx="0"/>
          </p:cNvCxnSpPr>
          <p:nvPr/>
        </p:nvCxnSpPr>
        <p:spPr>
          <a:xfrm flipH="1">
            <a:off x="8209767" y="2642732"/>
            <a:ext cx="1" cy="23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 flipH="1">
            <a:off x="8209766" y="3206254"/>
            <a:ext cx="1" cy="42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평행 사변형 26"/>
          <p:cNvSpPr/>
          <p:nvPr/>
        </p:nvSpPr>
        <p:spPr>
          <a:xfrm>
            <a:off x="8997137" y="6356031"/>
            <a:ext cx="1093912" cy="252587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8" name="다이아몬드 37"/>
          <p:cNvSpPr/>
          <p:nvPr/>
        </p:nvSpPr>
        <p:spPr>
          <a:xfrm>
            <a:off x="7782093" y="4239303"/>
            <a:ext cx="855344" cy="71860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0?</a:t>
            </a:r>
          </a:p>
        </p:txBody>
      </p:sp>
      <p:sp>
        <p:nvSpPr>
          <p:cNvPr id="45" name="다이아몬드 44"/>
          <p:cNvSpPr/>
          <p:nvPr/>
        </p:nvSpPr>
        <p:spPr>
          <a:xfrm>
            <a:off x="6703691" y="5234631"/>
            <a:ext cx="855344" cy="71860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&gt;</a:t>
            </a:r>
            <a:r>
              <a:rPr lang="en-US" sz="1400" dirty="0" err="1"/>
              <a:t>th</a:t>
            </a:r>
            <a:endParaRPr lang="en-US" sz="1400" dirty="0"/>
          </a:p>
        </p:txBody>
      </p:sp>
      <p:sp>
        <p:nvSpPr>
          <p:cNvPr id="46" name="평행 사변형 45"/>
          <p:cNvSpPr/>
          <p:nvPr/>
        </p:nvSpPr>
        <p:spPr>
          <a:xfrm>
            <a:off x="5935287" y="6356031"/>
            <a:ext cx="1026361" cy="252588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48" name="직선 화살표 연결선 47"/>
          <p:cNvCxnSpPr>
            <a:stCxn id="22" idx="2"/>
            <a:endCxn id="38" idx="0"/>
          </p:cNvCxnSpPr>
          <p:nvPr/>
        </p:nvCxnSpPr>
        <p:spPr>
          <a:xfrm flipH="1">
            <a:off x="8209765" y="4008234"/>
            <a:ext cx="1" cy="23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8" idx="3"/>
            <a:endCxn id="27" idx="1"/>
          </p:cNvCxnSpPr>
          <p:nvPr/>
        </p:nvCxnSpPr>
        <p:spPr>
          <a:xfrm>
            <a:off x="8637437" y="4598604"/>
            <a:ext cx="938229" cy="17574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5" idx="3"/>
            <a:endCxn id="27" idx="1"/>
          </p:cNvCxnSpPr>
          <p:nvPr/>
        </p:nvCxnSpPr>
        <p:spPr>
          <a:xfrm>
            <a:off x="7559035" y="5593932"/>
            <a:ext cx="2016631" cy="762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38" idx="1"/>
            <a:endCxn id="45" idx="0"/>
          </p:cNvCxnSpPr>
          <p:nvPr/>
        </p:nvCxnSpPr>
        <p:spPr>
          <a:xfrm rot="10800000" flipV="1">
            <a:off x="7131363" y="4598603"/>
            <a:ext cx="650730" cy="6360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5" idx="1"/>
            <a:endCxn id="46" idx="0"/>
          </p:cNvCxnSpPr>
          <p:nvPr/>
        </p:nvCxnSpPr>
        <p:spPr>
          <a:xfrm rot="10800000" flipV="1">
            <a:off x="6448469" y="5593931"/>
            <a:ext cx="255223" cy="762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오른쪽 화살표 71"/>
          <p:cNvSpPr/>
          <p:nvPr/>
        </p:nvSpPr>
        <p:spPr>
          <a:xfrm>
            <a:off x="2660073" y="5660967"/>
            <a:ext cx="2876203" cy="2327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1" grpId="0" animBg="1"/>
      <p:bldP spid="22" grpId="0" animBg="1"/>
      <p:bldP spid="23" grpId="0"/>
      <p:bldP spid="27" grpId="0" animBg="1"/>
      <p:bldP spid="38" grpId="0" animBg="1"/>
      <p:bldP spid="45" grpId="0" animBg="1"/>
      <p:bldP spid="46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4 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53" y="1890193"/>
            <a:ext cx="6239692" cy="2515552"/>
          </a:xfrm>
          <a:prstGeom prst="rect">
            <a:avLst/>
          </a:prstGeom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51828"/>
              </p:ext>
            </p:extLst>
          </p:nvPr>
        </p:nvGraphicFramePr>
        <p:xfrm>
          <a:off x="2370668" y="4917584"/>
          <a:ext cx="7450663" cy="131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55671322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536066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4178047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306304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880454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363745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4751453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633208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963104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654469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98032352"/>
                    </a:ext>
                  </a:extLst>
                </a:gridCol>
              </a:tblGrid>
              <a:tr h="1452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#group found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#misclassified</a:t>
                      </a:r>
                      <a:r>
                        <a:rPr lang="en-US" b="1" baseline="0" dirty="0"/>
                        <a:t> (1-&gt;0)</a:t>
                      </a:r>
                      <a:r>
                        <a:rPr lang="en-US" b="1" dirty="0"/>
                        <a:t> found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693882"/>
                  </a:ext>
                </a:extLst>
              </a:tr>
              <a:tr h="1452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S1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S2</a:t>
                      </a:r>
                    </a:p>
                    <a:p>
                      <a:pPr algn="ctr"/>
                      <a:r>
                        <a:rPr lang="en-US" sz="1600" b="1" dirty="0"/>
                        <a:t>(22)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S3 (117)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S4 (64)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S5 (95)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99074"/>
                  </a:ext>
                </a:extLst>
              </a:tr>
              <a:tr h="1452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77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01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20FCF03-CB0B-4AD5-83F4-E05E0DE5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60"/>
          <a:stretch/>
        </p:blipFill>
        <p:spPr>
          <a:xfrm>
            <a:off x="9152650" y="2187837"/>
            <a:ext cx="2839327" cy="26479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41AD6C-DA8E-4560-865F-04E3FBD1E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21"/>
          <a:stretch/>
        </p:blipFill>
        <p:spPr>
          <a:xfrm>
            <a:off x="190500" y="2187837"/>
            <a:ext cx="8962150" cy="264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F2382-E639-4D3E-A97B-9A52F00E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4, Slide 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2EED76-1F88-416E-89EC-42EF87219FBB}"/>
              </a:ext>
            </a:extLst>
          </p:cNvPr>
          <p:cNvSpPr/>
          <p:nvPr/>
        </p:nvSpPr>
        <p:spPr>
          <a:xfrm>
            <a:off x="7408738" y="2187837"/>
            <a:ext cx="1704512" cy="264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316B55-CD6B-4A93-99A9-1538B1679663}"/>
              </a:ext>
            </a:extLst>
          </p:cNvPr>
          <p:cNvSpPr/>
          <p:nvPr/>
        </p:nvSpPr>
        <p:spPr>
          <a:xfrm>
            <a:off x="4479107" y="2187837"/>
            <a:ext cx="1056442" cy="264795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F0ABA0-1DCB-42E1-B9D3-26FA017AA4C1}"/>
              </a:ext>
            </a:extLst>
          </p:cNvPr>
          <p:cNvSpPr/>
          <p:nvPr/>
        </p:nvSpPr>
        <p:spPr>
          <a:xfrm>
            <a:off x="9171695" y="2187837"/>
            <a:ext cx="2839327" cy="264795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56664-F38C-4A2E-9818-6E7F6E9D7BB3}"/>
              </a:ext>
            </a:extLst>
          </p:cNvPr>
          <p:cNvSpPr txBox="1"/>
          <p:nvPr/>
        </p:nvSpPr>
        <p:spPr>
          <a:xfrm>
            <a:off x="7577414" y="1849283"/>
            <a:ext cx="4509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=IF(NORMAL_PROB &gt; THRESHOLD, 0, 1)</a:t>
            </a:r>
          </a:p>
        </p:txBody>
      </p:sp>
    </p:spTree>
    <p:extLst>
      <p:ext uri="{BB962C8B-B14F-4D97-AF65-F5344CB8AC3E}">
        <p14:creationId xmlns:p14="http://schemas.microsoft.com/office/powerpoint/2010/main" val="263283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2382-E639-4D3E-A97B-9A52F00E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4, all slides</a:t>
            </a:r>
          </a:p>
        </p:txBody>
      </p:sp>
      <p:graphicFrame>
        <p:nvGraphicFramePr>
          <p:cNvPr id="8" name="표 26">
            <a:extLst>
              <a:ext uri="{FF2B5EF4-FFF2-40B4-BE49-F238E27FC236}">
                <a16:creationId xmlns:a16="http://schemas.microsoft.com/office/drawing/2014/main" id="{84AA4E3C-CC70-4480-A107-27BA465D6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21953"/>
              </p:ext>
            </p:extLst>
          </p:nvPr>
        </p:nvGraphicFramePr>
        <p:xfrm>
          <a:off x="2099730" y="1632475"/>
          <a:ext cx="799254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045">
                  <a:extLst>
                    <a:ext uri="{9D8B030D-6E8A-4147-A177-3AD203B41FA5}">
                      <a16:colId xmlns:a16="http://schemas.microsoft.com/office/drawing/2014/main" val="19430506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2556713224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2353606601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941780475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430630431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1188045440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436374586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3447514530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146332089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2396310402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96544694"/>
                    </a:ext>
                  </a:extLst>
                </a:gridCol>
                <a:gridCol w="666045">
                  <a:extLst>
                    <a:ext uri="{9D8B030D-6E8A-4147-A177-3AD203B41FA5}">
                      <a16:colId xmlns:a16="http://schemas.microsoft.com/office/drawing/2014/main" val="2198032352"/>
                    </a:ext>
                  </a:extLst>
                </a:gridCol>
              </a:tblGrid>
              <a:tr h="14527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M4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#group found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#misclassified</a:t>
                      </a:r>
                      <a:r>
                        <a:rPr lang="en-US" b="1" baseline="0" dirty="0"/>
                        <a:t> (1-&gt;0)</a:t>
                      </a:r>
                      <a:r>
                        <a:rPr lang="en-US" b="1" dirty="0"/>
                        <a:t> found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693882"/>
                  </a:ext>
                </a:extLst>
              </a:tr>
              <a:tr h="145271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S1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S2</a:t>
                      </a:r>
                    </a:p>
                    <a:p>
                      <a:pPr algn="ctr"/>
                      <a:r>
                        <a:rPr lang="en-US" sz="1600" b="1" dirty="0"/>
                        <a:t>(22)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S3 (117)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S4 (64)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S5 (95)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99074"/>
                  </a:ext>
                </a:extLst>
              </a:tr>
              <a:tr h="145271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argmax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argmax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779261"/>
                  </a:ext>
                </a:extLst>
              </a:tr>
              <a:tr h="145271">
                <a:tc rowSpan="6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214855"/>
                  </a:ext>
                </a:extLst>
              </a:tr>
              <a:tr h="145271">
                <a:tc v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45240"/>
                  </a:ext>
                </a:extLst>
              </a:tr>
              <a:tr h="145271">
                <a:tc v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59741"/>
                  </a:ext>
                </a:extLst>
              </a:tr>
              <a:tr h="145271">
                <a:tc v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47383"/>
                  </a:ext>
                </a:extLst>
              </a:tr>
              <a:tr h="1452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69950"/>
                  </a:ext>
                </a:extLst>
              </a:tr>
              <a:tr h="145271">
                <a:tc v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7606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EC035AE-4BE5-4891-B8A7-D6BCCCDC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6786"/>
            <a:ext cx="12192000" cy="1333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DFC9E1-2A5A-4DA1-B84F-91613D87AA60}"/>
              </a:ext>
            </a:extLst>
          </p:cNvPr>
          <p:cNvSpPr/>
          <p:nvPr/>
        </p:nvSpPr>
        <p:spPr>
          <a:xfrm>
            <a:off x="1171852" y="5985850"/>
            <a:ext cx="11020148" cy="48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71A43-688F-4A57-8E9D-CF1361841614}"/>
              </a:ext>
            </a:extLst>
          </p:cNvPr>
          <p:cNvSpPr/>
          <p:nvPr/>
        </p:nvSpPr>
        <p:spPr>
          <a:xfrm>
            <a:off x="3462291" y="2956264"/>
            <a:ext cx="3266983" cy="217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FBDBA8-F9F6-4A15-BFD3-7D889CCEF302}"/>
              </a:ext>
            </a:extLst>
          </p:cNvPr>
          <p:cNvSpPr/>
          <p:nvPr/>
        </p:nvSpPr>
        <p:spPr>
          <a:xfrm>
            <a:off x="2752078" y="3311371"/>
            <a:ext cx="7340192" cy="10741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579</Words>
  <Application>Microsoft Office PowerPoint</Application>
  <PresentationFormat>Widescreen</PresentationFormat>
  <Paragraphs>386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테마</vt:lpstr>
      <vt:lpstr>Model Selection (2)</vt:lpstr>
      <vt:lpstr>RECAP (1)</vt:lpstr>
      <vt:lpstr>RECAP (2)</vt:lpstr>
      <vt:lpstr>ISSUE 1: Misclassified NOISE images</vt:lpstr>
      <vt:lpstr>ISSUE 1: Misclassified NOISE images</vt:lpstr>
      <vt:lpstr>ISSUE 1: Misclassified NOISE images</vt:lpstr>
      <vt:lpstr>Model 4 </vt:lpstr>
      <vt:lpstr>Model 4, Slide 3</vt:lpstr>
      <vt:lpstr>Model 4, all slides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Selection (2)</dc:title>
  <dc:creator>Windows 사용자</dc:creator>
  <cp:lastModifiedBy>Juckjick JJ Noree</cp:lastModifiedBy>
  <cp:revision>20</cp:revision>
  <dcterms:created xsi:type="dcterms:W3CDTF">2021-09-09T04:25:31Z</dcterms:created>
  <dcterms:modified xsi:type="dcterms:W3CDTF">2021-09-09T11:31:12Z</dcterms:modified>
</cp:coreProperties>
</file>